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86" r:id="rId2"/>
    <p:sldId id="287" r:id="rId3"/>
    <p:sldId id="288" r:id="rId4"/>
    <p:sldId id="289" r:id="rId5"/>
    <p:sldId id="295" r:id="rId6"/>
    <p:sldId id="257" r:id="rId7"/>
    <p:sldId id="261" r:id="rId8"/>
    <p:sldId id="290" r:id="rId9"/>
    <p:sldId id="291" r:id="rId10"/>
    <p:sldId id="292" r:id="rId11"/>
    <p:sldId id="293" r:id="rId12"/>
    <p:sldId id="294" r:id="rId13"/>
    <p:sldId id="29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FFFF66"/>
    <a:srgbClr val="00FF00"/>
    <a:srgbClr val="5E46F0"/>
    <a:srgbClr val="EAED77"/>
    <a:srgbClr val="6B766F"/>
    <a:srgbClr val="0C440F"/>
    <a:srgbClr val="1A442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4DB146-8E01-4DC0-A883-20C76C6B3DBB}" v="6" dt="2025-09-01T17:59:38.3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067" autoAdjust="0"/>
  </p:normalViewPr>
  <p:slideViewPr>
    <p:cSldViewPr>
      <p:cViewPr varScale="1">
        <p:scale>
          <a:sx n="99" d="100"/>
          <a:sy n="99" d="100"/>
        </p:scale>
        <p:origin x="912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99F76B-5CF2-455D-9365-EBFD24FB3BD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A3326-6BE8-4DE2-A526-66D6DC5DC342}" type="datetimeFigureOut">
              <a:rPr lang="en-GB" smtClean="0"/>
              <a:t>01/09/2025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5D1BBD-9154-4133-973D-B70774D7E65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23CAD1-CB1B-4D83-9B0A-5DA8569A9AA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2D0406-4FCB-484C-938D-BEEA9F5226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06014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8E9702-0021-4473-93B9-41638846F4C4}" type="datetimeFigureOut">
              <a:rPr lang="en-GB" smtClean="0"/>
              <a:t>01/09/2025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A962A9-E496-4035-9CF6-BB737F875F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95355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A962A9-E496-4035-9CF6-BB737F875FB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3784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Clr>
                <a:schemeClr val="dk1"/>
              </a:buClr>
              <a:buSzPts val="1100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1F64B2-4608-4E7B-A661-94054318D462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600000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505200"/>
            <a:ext cx="85344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115991AE-77F1-45DE-BEA1-AFA800599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5E4B8448-9C72-43BF-B0E2-CD870D18F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B4E822FB-ED81-4B4D-A34B-62D86F48B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AF8909DD-C23B-4D89-9494-221DE393E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609600"/>
            <a:ext cx="27432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609600"/>
            <a:ext cx="80264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BC37C4-944E-4E6C-8DF5-C23C51430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3D8F3A-E2A5-4BCD-8578-D72CB24F2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BBCA04-D2F6-4D61-821B-9FA3AD209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2362201"/>
            <a:ext cx="103632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4626865"/>
            <a:ext cx="103632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975360" y="4599432"/>
            <a:ext cx="104648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73352"/>
            <a:ext cx="53848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3352"/>
            <a:ext cx="53848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76400"/>
            <a:ext cx="524256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438400"/>
            <a:ext cx="524256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39840" y="1676400"/>
            <a:ext cx="524256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9840" y="2438400"/>
            <a:ext cx="524256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3741949" y="4045691"/>
            <a:ext cx="4709160" cy="1059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92080"/>
            <a:ext cx="2852928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792080"/>
            <a:ext cx="7620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130553"/>
            <a:ext cx="2852928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912152" y="3579942"/>
            <a:ext cx="5577840" cy="2117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92480"/>
            <a:ext cx="2856907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11480" y="838201"/>
            <a:ext cx="787252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133600"/>
            <a:ext cx="2852928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36D41-3C4D-1D49-AA54-4231464E641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12192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533399"/>
            <a:ext cx="10972800" cy="948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12192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18288"/>
            <a:ext cx="3860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B1836D41-3C4D-1D49-AA54-4231464E641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0" y="18288"/>
            <a:ext cx="54864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0000" y="18288"/>
            <a:ext cx="14224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635A7D0D-F36C-224D-87A4-DFE95DDA004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enstorrent/tt-metal" TargetMode="External"/><Relationship Id="rId2" Type="http://schemas.openxmlformats.org/officeDocument/2006/relationships/hyperlink" Target="https://github.com/tenstorrent/tt-llk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tenstorrent/tt-forge-fe" TargetMode="External"/><Relationship Id="rId4" Type="http://schemas.openxmlformats.org/officeDocument/2006/relationships/hyperlink" Target="https://github.com/tenstorrent/tt-mlir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00AE1B-EF8B-4BF5-88BF-ED8158FFC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6672"/>
            <a:ext cx="12192000" cy="1571985"/>
          </a:xfrm>
        </p:spPr>
        <p:txBody>
          <a:bodyPr>
            <a:norm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5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 overview of the </a:t>
            </a:r>
            <a:r>
              <a:rPr lang="en-GB" sz="54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Tenstorrent</a:t>
            </a:r>
            <a:r>
              <a:rPr lang="en-GB" sz="5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architecture</a:t>
            </a:r>
          </a:p>
        </p:txBody>
      </p:sp>
      <p:pic>
        <p:nvPicPr>
          <p:cNvPr id="2" name="Picture 6" descr="EPCC">
            <a:extLst>
              <a:ext uri="{FF2B5EF4-FFF2-40B4-BE49-F238E27FC236}">
                <a16:creationId xmlns:a16="http://schemas.microsoft.com/office/drawing/2014/main" id="{B59521C1-086E-4219-ADEF-591E1DAF92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74" b="35163"/>
          <a:stretch/>
        </p:blipFill>
        <p:spPr bwMode="auto">
          <a:xfrm>
            <a:off x="6240016" y="6070281"/>
            <a:ext cx="2391431" cy="657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I and RISC-V chip company Tenstorrent raises $100m from Hyundai, Kia, and  Samsung – RISC-V International">
            <a:extLst>
              <a:ext uri="{FF2B5EF4-FFF2-40B4-BE49-F238E27FC236}">
                <a16:creationId xmlns:a16="http://schemas.microsoft.com/office/drawing/2014/main" id="{6AB44818-EE88-A3BA-A114-8EEE6EE0F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2344" y="6052431"/>
            <a:ext cx="2764383" cy="701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AI Development Kits: Tenstorrent Update">
            <a:extLst>
              <a:ext uri="{FF2B5EF4-FFF2-40B4-BE49-F238E27FC236}">
                <a16:creationId xmlns:a16="http://schemas.microsoft.com/office/drawing/2014/main" id="{2FFF6E9A-19B5-BD8C-637A-8AB4AF338C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10" t="10574" r="12932" b="12106"/>
          <a:stretch/>
        </p:blipFill>
        <p:spPr bwMode="auto">
          <a:xfrm>
            <a:off x="3359696" y="2420887"/>
            <a:ext cx="5832648" cy="2520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30180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82495-A93E-C1C5-27AB-17806A6FB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Programmer’s perspective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EDCE8F-A811-73E5-9BC6-660A5F429D07}"/>
              </a:ext>
            </a:extLst>
          </p:cNvPr>
          <p:cNvSpPr txBox="1"/>
          <p:nvPr/>
        </p:nvSpPr>
        <p:spPr>
          <a:xfrm>
            <a:off x="609600" y="1481800"/>
            <a:ext cx="36709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i="1" dirty="0"/>
              <a:t>Host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B0FA70-CBCC-6D43-1F10-960DED90A603}"/>
              </a:ext>
            </a:extLst>
          </p:cNvPr>
          <p:cNvSpPr txBox="1"/>
          <p:nvPr/>
        </p:nvSpPr>
        <p:spPr>
          <a:xfrm>
            <a:off x="7946981" y="1483143"/>
            <a:ext cx="36709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i="1" dirty="0"/>
              <a:t>PCIe accelerator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65FBC3A-3D80-DFC8-E387-F670FB6034A6}"/>
              </a:ext>
            </a:extLst>
          </p:cNvPr>
          <p:cNvGrpSpPr/>
          <p:nvPr/>
        </p:nvGrpSpPr>
        <p:grpSpPr>
          <a:xfrm>
            <a:off x="609600" y="1340768"/>
            <a:ext cx="11091029" cy="6111480"/>
            <a:chOff x="666392" y="943238"/>
            <a:chExt cx="11091029" cy="6111480"/>
          </a:xfrm>
        </p:grpSpPr>
        <p:pic>
          <p:nvPicPr>
            <p:cNvPr id="7" name="Graphic 6" descr="Computer with solid fill">
              <a:extLst>
                <a:ext uri="{FF2B5EF4-FFF2-40B4-BE49-F238E27FC236}">
                  <a16:creationId xmlns:a16="http://schemas.microsoft.com/office/drawing/2014/main" id="{8DC6B66E-440A-F948-C8CC-8700A3AE542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66392" y="2005020"/>
              <a:ext cx="3614192" cy="3614192"/>
            </a:xfrm>
            <a:prstGeom prst="rect">
              <a:avLst/>
            </a:prstGeom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F03CFBE1-4E36-237E-F09F-BE10BE8A6CEF}"/>
                </a:ext>
              </a:extLst>
            </p:cNvPr>
            <p:cNvGrpSpPr/>
            <p:nvPr/>
          </p:nvGrpSpPr>
          <p:grpSpPr>
            <a:xfrm>
              <a:off x="7946981" y="1969032"/>
              <a:ext cx="3810440" cy="3810440"/>
              <a:chOff x="7946981" y="1585915"/>
              <a:chExt cx="3810440" cy="3810440"/>
            </a:xfrm>
          </p:grpSpPr>
          <p:pic>
            <p:nvPicPr>
              <p:cNvPr id="5" name="Graphic 4" descr="Processor outline">
                <a:extLst>
                  <a:ext uri="{FF2B5EF4-FFF2-40B4-BE49-F238E27FC236}">
                    <a16:creationId xmlns:a16="http://schemas.microsoft.com/office/drawing/2014/main" id="{574C31D7-825D-8C78-AF61-22DA866C66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946981" y="1585915"/>
                <a:ext cx="3810440" cy="3810440"/>
              </a:xfrm>
              <a:prstGeom prst="rect">
                <a:avLst/>
              </a:prstGeom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BF2867A-5244-E0D0-729E-B3A3D94D1848}"/>
                  </a:ext>
                </a:extLst>
              </p:cNvPr>
              <p:cNvSpPr txBox="1"/>
              <p:nvPr/>
            </p:nvSpPr>
            <p:spPr>
              <a:xfrm>
                <a:off x="9264352" y="3275111"/>
                <a:ext cx="115212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400" b="1" dirty="0"/>
                  <a:t>Wormhole</a:t>
                </a:r>
              </a:p>
            </p:txBody>
          </p:sp>
        </p:grpSp>
        <p:sp>
          <p:nvSpPr>
            <p:cNvPr id="15" name="Arc 14">
              <a:extLst>
                <a:ext uri="{FF2B5EF4-FFF2-40B4-BE49-F238E27FC236}">
                  <a16:creationId xmlns:a16="http://schemas.microsoft.com/office/drawing/2014/main" id="{8F14B01B-8318-FCA6-FC8E-E7D327B3554C}"/>
                </a:ext>
              </a:extLst>
            </p:cNvPr>
            <p:cNvSpPr/>
            <p:nvPr/>
          </p:nvSpPr>
          <p:spPr>
            <a:xfrm rot="18968941">
              <a:off x="3968629" y="1983798"/>
              <a:ext cx="4859306" cy="5070920"/>
            </a:xfrm>
            <a:prstGeom prst="arc">
              <a:avLst/>
            </a:prstGeom>
            <a:ln w="4445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Arc 15">
              <a:extLst>
                <a:ext uri="{FF2B5EF4-FFF2-40B4-BE49-F238E27FC236}">
                  <a16:creationId xmlns:a16="http://schemas.microsoft.com/office/drawing/2014/main" id="{9206D03D-4D09-73E5-729A-FBD985A8AC04}"/>
                </a:ext>
              </a:extLst>
            </p:cNvPr>
            <p:cNvSpPr/>
            <p:nvPr/>
          </p:nvSpPr>
          <p:spPr>
            <a:xfrm rot="7750220">
              <a:off x="3762850" y="837431"/>
              <a:ext cx="4859306" cy="5070920"/>
            </a:xfrm>
            <a:prstGeom prst="arc">
              <a:avLst/>
            </a:prstGeom>
            <a:ln w="444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35F83FD-B6AB-DC24-D185-5F3766E660B2}"/>
                </a:ext>
              </a:extLst>
            </p:cNvPr>
            <p:cNvSpPr txBox="1"/>
            <p:nvPr/>
          </p:nvSpPr>
          <p:spPr>
            <a:xfrm>
              <a:off x="5154627" y="2276872"/>
              <a:ext cx="259228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Input data to DDR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CB configuration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Kernels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6233E07-1724-22E7-ECBC-A9C4A42538E2}"/>
                </a:ext>
              </a:extLst>
            </p:cNvPr>
            <p:cNvSpPr txBox="1"/>
            <p:nvPr/>
          </p:nvSpPr>
          <p:spPr>
            <a:xfrm>
              <a:off x="5254660" y="5235276"/>
              <a:ext cx="25922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GB" dirty="0"/>
                <a:t>Results from DDR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09871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B513F8-EF6E-D8EC-04DB-36823216F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043E-58F0-CA66-583C-E2123A4EB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Programmer’s perspective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CCCED8-384D-81B5-83F7-2E16EB2F99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5774432" cy="3052936"/>
          </a:xfrm>
        </p:spPr>
        <p:txBody>
          <a:bodyPr/>
          <a:lstStyle/>
          <a:p>
            <a:r>
              <a:rPr lang="en-GB" dirty="0"/>
              <a:t>Host code is written by the programmer</a:t>
            </a:r>
          </a:p>
          <a:p>
            <a:r>
              <a:rPr lang="en-GB" dirty="0"/>
              <a:t>Three kernels are written by the programmer: </a:t>
            </a:r>
          </a:p>
          <a:p>
            <a:pPr lvl="1"/>
            <a:r>
              <a:rPr lang="en-GB" dirty="0"/>
              <a:t>Data movement in core</a:t>
            </a:r>
          </a:p>
          <a:p>
            <a:pPr lvl="1"/>
            <a:r>
              <a:rPr lang="en-GB" dirty="0"/>
              <a:t>Compute cores</a:t>
            </a:r>
          </a:p>
          <a:p>
            <a:pPr lvl="1"/>
            <a:r>
              <a:rPr lang="en-GB" dirty="0"/>
              <a:t>Data movement out core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DA08408-D2C6-24BB-F330-3FE313356CAE}"/>
              </a:ext>
            </a:extLst>
          </p:cNvPr>
          <p:cNvGrpSpPr/>
          <p:nvPr/>
        </p:nvGrpSpPr>
        <p:grpSpPr>
          <a:xfrm>
            <a:off x="6706010" y="1268760"/>
            <a:ext cx="4876390" cy="2808312"/>
            <a:chOff x="6706010" y="1481800"/>
            <a:chExt cx="4876390" cy="2808312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159ADBBC-8E79-187A-900B-11F61546433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06010" y="1481800"/>
              <a:ext cx="4876390" cy="2808312"/>
            </a:xfrm>
            <a:prstGeom prst="rect">
              <a:avLst/>
            </a:prstGeom>
          </p:spPr>
        </p:pic>
        <p:sp>
          <p:nvSpPr>
            <p:cNvPr id="20" name="Flowchart: Document 19">
              <a:extLst>
                <a:ext uri="{FF2B5EF4-FFF2-40B4-BE49-F238E27FC236}">
                  <a16:creationId xmlns:a16="http://schemas.microsoft.com/office/drawing/2014/main" id="{C8962AA7-3AB6-DF7B-06D9-7E0AB0D8CE77}"/>
                </a:ext>
              </a:extLst>
            </p:cNvPr>
            <p:cNvSpPr/>
            <p:nvPr/>
          </p:nvSpPr>
          <p:spPr>
            <a:xfrm>
              <a:off x="8479160" y="2713601"/>
              <a:ext cx="720080" cy="481424"/>
            </a:xfrm>
            <a:prstGeom prst="flowChartDocument">
              <a:avLst/>
            </a:prstGeom>
            <a:no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>
                  <a:solidFill>
                    <a:srgbClr val="7030A0"/>
                  </a:solidFill>
                </a:rPr>
                <a:t>Kernel</a:t>
              </a:r>
            </a:p>
          </p:txBody>
        </p:sp>
        <p:sp>
          <p:nvSpPr>
            <p:cNvPr id="21" name="Flowchart: Document 20">
              <a:extLst>
                <a:ext uri="{FF2B5EF4-FFF2-40B4-BE49-F238E27FC236}">
                  <a16:creationId xmlns:a16="http://schemas.microsoft.com/office/drawing/2014/main" id="{B02CC0DE-97E2-1C76-20A1-29DA882FA84A}"/>
                </a:ext>
              </a:extLst>
            </p:cNvPr>
            <p:cNvSpPr/>
            <p:nvPr/>
          </p:nvSpPr>
          <p:spPr>
            <a:xfrm>
              <a:off x="6816080" y="2708920"/>
              <a:ext cx="720080" cy="481424"/>
            </a:xfrm>
            <a:prstGeom prst="flowChartDocument">
              <a:avLst/>
            </a:prstGeom>
            <a:no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>
                  <a:solidFill>
                    <a:srgbClr val="7030A0"/>
                  </a:solidFill>
                </a:rPr>
                <a:t>Kernel</a:t>
              </a:r>
            </a:p>
          </p:txBody>
        </p:sp>
        <p:sp>
          <p:nvSpPr>
            <p:cNvPr id="22" name="Flowchart: Document 21">
              <a:extLst>
                <a:ext uri="{FF2B5EF4-FFF2-40B4-BE49-F238E27FC236}">
                  <a16:creationId xmlns:a16="http://schemas.microsoft.com/office/drawing/2014/main" id="{0D073B29-A65E-40F2-7F48-4D0C8D578919}"/>
                </a:ext>
              </a:extLst>
            </p:cNvPr>
            <p:cNvSpPr/>
            <p:nvPr/>
          </p:nvSpPr>
          <p:spPr>
            <a:xfrm>
              <a:off x="10252310" y="2708920"/>
              <a:ext cx="720080" cy="481424"/>
            </a:xfrm>
            <a:prstGeom prst="flowChartDocument">
              <a:avLst/>
            </a:prstGeom>
            <a:no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400" dirty="0">
                  <a:solidFill>
                    <a:srgbClr val="7030A0"/>
                  </a:solidFill>
                </a:rPr>
                <a:t>Kernel</a:t>
              </a:r>
            </a:p>
          </p:txBody>
        </p:sp>
      </p:grp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277D77C-68B5-85F2-A540-C6572B55421F}"/>
              </a:ext>
            </a:extLst>
          </p:cNvPr>
          <p:cNvSpPr txBox="1">
            <a:spLocks/>
          </p:cNvSpPr>
          <p:nvPr/>
        </p:nvSpPr>
        <p:spPr>
          <a:xfrm>
            <a:off x="609600" y="4290112"/>
            <a:ext cx="10972800" cy="2451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As we will discuss later, these can be replicated across </a:t>
            </a:r>
            <a:r>
              <a:rPr lang="en-GB" dirty="0" err="1"/>
              <a:t>Tensix</a:t>
            </a:r>
            <a:r>
              <a:rPr lang="en-GB" dirty="0"/>
              <a:t> units or individual kernels allocated on a unit by unit basis</a:t>
            </a:r>
          </a:p>
          <a:p>
            <a:endParaRPr lang="en-GB" dirty="0"/>
          </a:p>
          <a:p>
            <a:r>
              <a:rPr lang="en-GB" dirty="0"/>
              <a:t>In the host code, each kernels path and name is provided</a:t>
            </a:r>
          </a:p>
          <a:p>
            <a:pPr lvl="1"/>
            <a:r>
              <a:rPr lang="en-GB" dirty="0"/>
              <a:t>When the host code is launched then each kernel is first compiled and launched</a:t>
            </a:r>
          </a:p>
        </p:txBody>
      </p:sp>
    </p:spTree>
    <p:extLst>
      <p:ext uri="{BB962C8B-B14F-4D97-AF65-F5344CB8AC3E}">
        <p14:creationId xmlns:p14="http://schemas.microsoft.com/office/powerpoint/2010/main" val="897342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A356B-5C6F-1B99-9F5A-A71C8B29C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TT-</a:t>
            </a:r>
            <a:r>
              <a:rPr lang="en-GB" dirty="0" err="1"/>
              <a:t>Metalium</a:t>
            </a:r>
            <a:r>
              <a:rPr lang="en-GB" dirty="0"/>
              <a:t> SDK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D306B69-98F2-5820-1A89-BC9BF55C3D12}"/>
              </a:ext>
            </a:extLst>
          </p:cNvPr>
          <p:cNvGrpSpPr/>
          <p:nvPr/>
        </p:nvGrpSpPr>
        <p:grpSpPr>
          <a:xfrm>
            <a:off x="2423592" y="1268760"/>
            <a:ext cx="4724403" cy="5384138"/>
            <a:chOff x="2446419" y="334873"/>
            <a:chExt cx="4724403" cy="5384138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CEFDBF2E-B018-89D2-86FB-D1D4705905A0}"/>
                </a:ext>
              </a:extLst>
            </p:cNvPr>
            <p:cNvSpPr/>
            <p:nvPr/>
          </p:nvSpPr>
          <p:spPr>
            <a:xfrm>
              <a:off x="2446421" y="4973053"/>
              <a:ext cx="4724401" cy="745958"/>
            </a:xfrm>
            <a:prstGeom prst="roundRect">
              <a:avLst/>
            </a:prstGeom>
            <a:solidFill>
              <a:srgbClr val="0070C0">
                <a:alpha val="16863"/>
              </a:srgbClr>
            </a:solidFill>
            <a:ln w="1905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TT-LLK</a:t>
              </a:r>
            </a:p>
            <a:p>
              <a:pPr algn="ctr"/>
              <a:r>
                <a:rPr lang="en-GB" dirty="0">
                  <a:solidFill>
                    <a:schemeClr val="tx1"/>
                  </a:solidFill>
                </a:rPr>
                <a:t>(Low level kernels)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DE89F52B-A2AC-A82E-8A09-8AE687D9AD67}"/>
                </a:ext>
              </a:extLst>
            </p:cNvPr>
            <p:cNvSpPr/>
            <p:nvPr/>
          </p:nvSpPr>
          <p:spPr>
            <a:xfrm>
              <a:off x="2446419" y="4152900"/>
              <a:ext cx="4724401" cy="745958"/>
            </a:xfrm>
            <a:prstGeom prst="roundRect">
              <a:avLst/>
            </a:prstGeom>
            <a:solidFill>
              <a:srgbClr val="0070C0">
                <a:alpha val="16863"/>
              </a:srgbClr>
            </a:solidFill>
            <a:ln w="1905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TT-</a:t>
              </a:r>
              <a:r>
                <a:rPr lang="en-GB" dirty="0" err="1">
                  <a:solidFill>
                    <a:schemeClr val="tx1"/>
                  </a:solidFill>
                </a:rPr>
                <a:t>Metalium</a:t>
              </a:r>
              <a:endParaRPr lang="en-GB" dirty="0">
                <a:solidFill>
                  <a:schemeClr val="tx1"/>
                </a:solidFill>
              </a:endParaRP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F68E4E76-8C18-0495-6342-912DB03AE8F3}"/>
                </a:ext>
              </a:extLst>
            </p:cNvPr>
            <p:cNvSpPr/>
            <p:nvPr/>
          </p:nvSpPr>
          <p:spPr>
            <a:xfrm>
              <a:off x="2446419" y="3332747"/>
              <a:ext cx="4724401" cy="745958"/>
            </a:xfrm>
            <a:prstGeom prst="roundRect">
              <a:avLst/>
            </a:prstGeom>
            <a:solidFill>
              <a:srgbClr val="0070C0">
                <a:alpha val="16863"/>
              </a:srgbClr>
            </a:solidFill>
            <a:ln w="1905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TT-NN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1030FA2A-C54A-43BD-AB6E-738190FCC120}"/>
                </a:ext>
              </a:extLst>
            </p:cNvPr>
            <p:cNvSpPr/>
            <p:nvPr/>
          </p:nvSpPr>
          <p:spPr>
            <a:xfrm>
              <a:off x="4018547" y="2512594"/>
              <a:ext cx="3152273" cy="745958"/>
            </a:xfrm>
            <a:prstGeom prst="roundRect">
              <a:avLst/>
            </a:prstGeom>
            <a:solidFill>
              <a:srgbClr val="0070C0">
                <a:alpha val="16863"/>
              </a:srgbClr>
            </a:solidFill>
            <a:ln w="1905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TT-MLIR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DBE0BE90-4EB2-2FE8-AAB3-92EFDCC5BA99}"/>
                </a:ext>
              </a:extLst>
            </p:cNvPr>
            <p:cNvSpPr/>
            <p:nvPr/>
          </p:nvSpPr>
          <p:spPr>
            <a:xfrm>
              <a:off x="4764506" y="1692441"/>
              <a:ext cx="2406314" cy="745958"/>
            </a:xfrm>
            <a:prstGeom prst="roundRect">
              <a:avLst/>
            </a:prstGeom>
            <a:solidFill>
              <a:srgbClr val="0070C0">
                <a:alpha val="16863"/>
              </a:srgbClr>
            </a:solidFill>
            <a:ln w="1905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TT-Forge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4FCBF359-E786-7D90-73AB-8939D2E782D7}"/>
                </a:ext>
              </a:extLst>
            </p:cNvPr>
            <p:cNvSpPr/>
            <p:nvPr/>
          </p:nvSpPr>
          <p:spPr>
            <a:xfrm>
              <a:off x="4808619" y="998618"/>
              <a:ext cx="794084" cy="619628"/>
            </a:xfrm>
            <a:prstGeom prst="roundRect">
              <a:avLst/>
            </a:prstGeom>
            <a:solidFill>
              <a:srgbClr val="92D050">
                <a:alpha val="16863"/>
              </a:srgbClr>
            </a:soli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100" dirty="0" err="1">
                  <a:solidFill>
                    <a:schemeClr val="tx1"/>
                  </a:solidFill>
                </a:rPr>
                <a:t>PyTorch</a:t>
              </a:r>
              <a:endParaRPr lang="en-GB" sz="1100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46E6CF65-A3D1-671C-4D19-20FB3784BDA5}"/>
                </a:ext>
              </a:extLst>
            </p:cNvPr>
            <p:cNvSpPr/>
            <p:nvPr/>
          </p:nvSpPr>
          <p:spPr>
            <a:xfrm>
              <a:off x="5666873" y="998618"/>
              <a:ext cx="601580" cy="619628"/>
            </a:xfrm>
            <a:prstGeom prst="roundRect">
              <a:avLst/>
            </a:prstGeom>
            <a:solidFill>
              <a:srgbClr val="92D050">
                <a:alpha val="16863"/>
              </a:srgbClr>
            </a:soli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100" dirty="0">
                  <a:solidFill>
                    <a:schemeClr val="tx1"/>
                  </a:solidFill>
                </a:rPr>
                <a:t>ONYX</a:t>
              </a: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B2D0796D-B579-48DF-E2F4-8FCA9E2F3C9E}"/>
                </a:ext>
              </a:extLst>
            </p:cNvPr>
            <p:cNvSpPr/>
            <p:nvPr/>
          </p:nvSpPr>
          <p:spPr>
            <a:xfrm>
              <a:off x="6332623" y="998618"/>
              <a:ext cx="838197" cy="619628"/>
            </a:xfrm>
            <a:prstGeom prst="roundRect">
              <a:avLst/>
            </a:prstGeom>
            <a:solidFill>
              <a:srgbClr val="FF0000">
                <a:alpha val="16863"/>
              </a:srgbClr>
            </a:soli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100" dirty="0">
                  <a:solidFill>
                    <a:schemeClr val="tx1"/>
                  </a:solidFill>
                </a:rPr>
                <a:t>Models</a:t>
              </a: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501778FF-045C-921F-E411-F373733F4166}"/>
                </a:ext>
              </a:extLst>
            </p:cNvPr>
            <p:cNvSpPr/>
            <p:nvPr/>
          </p:nvSpPr>
          <p:spPr>
            <a:xfrm>
              <a:off x="4808619" y="334873"/>
              <a:ext cx="1459834" cy="619628"/>
            </a:xfrm>
            <a:prstGeom prst="roundRect">
              <a:avLst/>
            </a:prstGeom>
            <a:solidFill>
              <a:srgbClr val="FF0000">
                <a:alpha val="16863"/>
              </a:srgbClr>
            </a:soli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100" dirty="0">
                  <a:solidFill>
                    <a:schemeClr val="tx1"/>
                  </a:solidFill>
                </a:rPr>
                <a:t>Models</a:t>
              </a: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4CB2282A-32B5-29B7-8A49-CC99A6CA3073}"/>
                </a:ext>
              </a:extLst>
            </p:cNvPr>
            <p:cNvSpPr/>
            <p:nvPr/>
          </p:nvSpPr>
          <p:spPr>
            <a:xfrm>
              <a:off x="2470483" y="2638924"/>
              <a:ext cx="1435770" cy="619628"/>
            </a:xfrm>
            <a:prstGeom prst="roundRect">
              <a:avLst/>
            </a:prstGeom>
            <a:solidFill>
              <a:srgbClr val="FF0000">
                <a:alpha val="16863"/>
              </a:srgbClr>
            </a:soli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100" dirty="0">
                  <a:solidFill>
                    <a:schemeClr val="tx1"/>
                  </a:solidFill>
                </a:rPr>
                <a:t>Manually optimised Models</a:t>
              </a: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469C868A-7429-237F-E94A-80AFB6C57366}"/>
                </a:ext>
              </a:extLst>
            </p:cNvPr>
            <p:cNvSpPr/>
            <p:nvPr/>
          </p:nvSpPr>
          <p:spPr>
            <a:xfrm>
              <a:off x="4018547" y="1806736"/>
              <a:ext cx="601580" cy="619628"/>
            </a:xfrm>
            <a:prstGeom prst="roundRect">
              <a:avLst/>
            </a:prstGeom>
            <a:solidFill>
              <a:srgbClr val="92D050">
                <a:alpha val="16863"/>
              </a:srgbClr>
            </a:solidFill>
            <a:ln w="190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100" dirty="0">
                  <a:solidFill>
                    <a:schemeClr val="tx1"/>
                  </a:solidFill>
                </a:rPr>
                <a:t>Tools</a:t>
              </a:r>
            </a:p>
          </p:txBody>
        </p:sp>
      </p:grpSp>
      <p:sp>
        <p:nvSpPr>
          <p:cNvPr id="18" name="Right Brace 17">
            <a:extLst>
              <a:ext uri="{FF2B5EF4-FFF2-40B4-BE49-F238E27FC236}">
                <a16:creationId xmlns:a16="http://schemas.microsoft.com/office/drawing/2014/main" id="{85E7FEA3-3B85-1C86-AB3B-DE65C9C7EFD4}"/>
              </a:ext>
            </a:extLst>
          </p:cNvPr>
          <p:cNvSpPr/>
          <p:nvPr/>
        </p:nvSpPr>
        <p:spPr>
          <a:xfrm>
            <a:off x="7392144" y="5906940"/>
            <a:ext cx="216024" cy="745958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C6EEBC8-2698-1A3E-190C-17A0E8D1925D}"/>
              </a:ext>
            </a:extLst>
          </p:cNvPr>
          <p:cNvSpPr txBox="1"/>
          <p:nvPr/>
        </p:nvSpPr>
        <p:spPr>
          <a:xfrm>
            <a:off x="7752184" y="6021288"/>
            <a:ext cx="37444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Low level interaction with hardware</a:t>
            </a:r>
          </a:p>
          <a:p>
            <a:r>
              <a:rPr lang="en-GB" dirty="0">
                <a:hlinkClick r:id="rId2"/>
              </a:rPr>
              <a:t>https://github.com/tenstorrent/tt-llk</a:t>
            </a:r>
            <a:r>
              <a:rPr lang="en-GB" dirty="0"/>
              <a:t> </a:t>
            </a:r>
          </a:p>
        </p:txBody>
      </p:sp>
      <p:sp>
        <p:nvSpPr>
          <p:cNvPr id="20" name="Right Brace 19">
            <a:extLst>
              <a:ext uri="{FF2B5EF4-FFF2-40B4-BE49-F238E27FC236}">
                <a16:creationId xmlns:a16="http://schemas.microsoft.com/office/drawing/2014/main" id="{6E340568-1614-C173-9B79-0EBD6290AE9F}"/>
              </a:ext>
            </a:extLst>
          </p:cNvPr>
          <p:cNvSpPr/>
          <p:nvPr/>
        </p:nvSpPr>
        <p:spPr>
          <a:xfrm>
            <a:off x="7400528" y="5070061"/>
            <a:ext cx="216024" cy="745958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243047F-6210-4EBA-56A5-79C1439678A0}"/>
              </a:ext>
            </a:extLst>
          </p:cNvPr>
          <p:cNvSpPr txBox="1"/>
          <p:nvPr/>
        </p:nvSpPr>
        <p:spPr>
          <a:xfrm>
            <a:off x="7760568" y="5184409"/>
            <a:ext cx="39993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Direct programming SDK</a:t>
            </a:r>
          </a:p>
          <a:p>
            <a:r>
              <a:rPr lang="en-GB" dirty="0">
                <a:hlinkClick r:id="rId3"/>
              </a:rPr>
              <a:t>https://github.com/tenstorrent/tt-metal</a:t>
            </a:r>
            <a:r>
              <a:rPr lang="en-GB" dirty="0"/>
              <a:t> </a:t>
            </a:r>
          </a:p>
        </p:txBody>
      </p:sp>
      <p:sp>
        <p:nvSpPr>
          <p:cNvPr id="22" name="Right Brace 21">
            <a:extLst>
              <a:ext uri="{FF2B5EF4-FFF2-40B4-BE49-F238E27FC236}">
                <a16:creationId xmlns:a16="http://schemas.microsoft.com/office/drawing/2014/main" id="{134DE914-5C04-E571-40BA-3572E056189B}"/>
              </a:ext>
            </a:extLst>
          </p:cNvPr>
          <p:cNvSpPr/>
          <p:nvPr/>
        </p:nvSpPr>
        <p:spPr>
          <a:xfrm>
            <a:off x="7392144" y="4233182"/>
            <a:ext cx="216024" cy="745958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24D1A2-139C-5D22-65AF-22AB5D7633F3}"/>
              </a:ext>
            </a:extLst>
          </p:cNvPr>
          <p:cNvSpPr txBox="1"/>
          <p:nvPr/>
        </p:nvSpPr>
        <p:spPr>
          <a:xfrm>
            <a:off x="7734346" y="4313872"/>
            <a:ext cx="4266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Optimised ML building block operations</a:t>
            </a:r>
          </a:p>
          <a:p>
            <a:r>
              <a:rPr lang="en-GB" dirty="0">
                <a:hlinkClick r:id="rId3"/>
              </a:rPr>
              <a:t>https://github.com/tenstorrent/tt-metal</a:t>
            </a:r>
            <a:r>
              <a:rPr lang="en-GB" dirty="0"/>
              <a:t> </a:t>
            </a:r>
          </a:p>
        </p:txBody>
      </p:sp>
      <p:sp>
        <p:nvSpPr>
          <p:cNvPr id="24" name="Right Brace 23">
            <a:extLst>
              <a:ext uri="{FF2B5EF4-FFF2-40B4-BE49-F238E27FC236}">
                <a16:creationId xmlns:a16="http://schemas.microsoft.com/office/drawing/2014/main" id="{7FFBD9F8-BEC5-72E2-57C8-86440ADEF5F0}"/>
              </a:ext>
            </a:extLst>
          </p:cNvPr>
          <p:cNvSpPr/>
          <p:nvPr/>
        </p:nvSpPr>
        <p:spPr>
          <a:xfrm>
            <a:off x="7392144" y="3424934"/>
            <a:ext cx="216024" cy="745958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0CE56C9-F53E-A559-709F-3554CBDF80AA}"/>
              </a:ext>
            </a:extLst>
          </p:cNvPr>
          <p:cNvSpPr txBox="1"/>
          <p:nvPr/>
        </p:nvSpPr>
        <p:spPr>
          <a:xfrm>
            <a:off x="7734346" y="3505624"/>
            <a:ext cx="4266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Compiler support for </a:t>
            </a:r>
            <a:r>
              <a:rPr lang="en-GB" dirty="0" err="1"/>
              <a:t>Tensix</a:t>
            </a:r>
            <a:endParaRPr lang="en-GB" dirty="0"/>
          </a:p>
          <a:p>
            <a:r>
              <a:rPr lang="en-GB" dirty="0">
                <a:hlinkClick r:id="rId4"/>
              </a:rPr>
              <a:t>https://github.com/tenstorrent/tt-mlir</a:t>
            </a:r>
            <a:r>
              <a:rPr lang="en-GB" dirty="0"/>
              <a:t>  </a:t>
            </a:r>
          </a:p>
        </p:txBody>
      </p:sp>
      <p:sp>
        <p:nvSpPr>
          <p:cNvPr id="26" name="Right Brace 25">
            <a:extLst>
              <a:ext uri="{FF2B5EF4-FFF2-40B4-BE49-F238E27FC236}">
                <a16:creationId xmlns:a16="http://schemas.microsoft.com/office/drawing/2014/main" id="{807C08AD-BA4F-2338-52C9-EE2626416C4E}"/>
              </a:ext>
            </a:extLst>
          </p:cNvPr>
          <p:cNvSpPr/>
          <p:nvPr/>
        </p:nvSpPr>
        <p:spPr>
          <a:xfrm>
            <a:off x="7392144" y="2647831"/>
            <a:ext cx="216024" cy="745958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1DD7436-21C2-E22C-4F60-067EFBB95441}"/>
              </a:ext>
            </a:extLst>
          </p:cNvPr>
          <p:cNvSpPr txBox="1"/>
          <p:nvPr/>
        </p:nvSpPr>
        <p:spPr>
          <a:xfrm>
            <a:off x="7734346" y="2728521"/>
            <a:ext cx="4266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ML graph compiler</a:t>
            </a:r>
          </a:p>
          <a:p>
            <a:r>
              <a:rPr lang="en-GB" dirty="0">
                <a:hlinkClick r:id="rId5"/>
              </a:rPr>
              <a:t>https://github.com/tenstorrent/tt-forge-fe</a:t>
            </a:r>
            <a:r>
              <a:rPr lang="en-GB" dirty="0"/>
              <a:t> </a:t>
            </a: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03F3A9BD-EA39-F9AB-A1E5-D2FB9770DA05}"/>
              </a:ext>
            </a:extLst>
          </p:cNvPr>
          <p:cNvSpPr/>
          <p:nvPr/>
        </p:nvSpPr>
        <p:spPr>
          <a:xfrm>
            <a:off x="1199456" y="5137883"/>
            <a:ext cx="1080120" cy="643765"/>
          </a:xfrm>
          <a:prstGeom prst="rightArrow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868F0F9-DB76-4EEC-268F-286352590443}"/>
              </a:ext>
            </a:extLst>
          </p:cNvPr>
          <p:cNvSpPr txBox="1"/>
          <p:nvPr/>
        </p:nvSpPr>
        <p:spPr>
          <a:xfrm>
            <a:off x="30715" y="5126356"/>
            <a:ext cx="16916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Our focus today</a:t>
            </a:r>
          </a:p>
        </p:txBody>
      </p:sp>
    </p:spTree>
    <p:extLst>
      <p:ext uri="{BB962C8B-B14F-4D97-AF65-F5344CB8AC3E}">
        <p14:creationId xmlns:p14="http://schemas.microsoft.com/office/powerpoint/2010/main" val="3943871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CA68E-C60B-00C5-AB9C-2C0ADECF0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Blackhole: Beyond the Wormhole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9312A-E973-983A-BC8D-FEA82E91C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1180728"/>
          </a:xfrm>
        </p:spPr>
        <p:txBody>
          <a:bodyPr/>
          <a:lstStyle/>
          <a:p>
            <a:r>
              <a:rPr lang="en-GB" dirty="0"/>
              <a:t>The Blackhole is </a:t>
            </a:r>
            <a:r>
              <a:rPr lang="en-GB" dirty="0" err="1"/>
              <a:t>Tenstorrent’s</a:t>
            </a:r>
            <a:r>
              <a:rPr lang="en-GB" dirty="0"/>
              <a:t> next generation of accelerator</a:t>
            </a:r>
          </a:p>
          <a:p>
            <a:pPr lvl="1"/>
            <a:r>
              <a:rPr lang="en-GB" dirty="0"/>
              <a:t>Shipping from their website, and we have a couple in the testbed system (although we are using the Wormhole today).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4F45EC-2CB0-53A6-CE7E-7598C346A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2184" y="3068960"/>
            <a:ext cx="4171346" cy="2971936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C7D8606-E22B-AB1F-4738-DDEEE0F5B955}"/>
              </a:ext>
            </a:extLst>
          </p:cNvPr>
          <p:cNvSpPr txBox="1">
            <a:spLocks/>
          </p:cNvSpPr>
          <p:nvPr/>
        </p:nvSpPr>
        <p:spPr>
          <a:xfrm>
            <a:off x="609600" y="3037220"/>
            <a:ext cx="6998568" cy="382078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Enhanced </a:t>
            </a:r>
            <a:r>
              <a:rPr lang="en-GB" dirty="0" err="1"/>
              <a:t>Tensix</a:t>
            </a:r>
            <a:r>
              <a:rPr lang="en-GB" dirty="0"/>
              <a:t> cores are combined with 16 RISC-V application processors (CPU) that run Linux</a:t>
            </a:r>
          </a:p>
          <a:p>
            <a:r>
              <a:rPr lang="en-GB" dirty="0"/>
              <a:t>Clocked at 1.35GHz, 32GB of DDR6, four QSFP-DD 800G network links</a:t>
            </a:r>
          </a:p>
          <a:p>
            <a:endParaRPr lang="en-GB" dirty="0"/>
          </a:p>
          <a:p>
            <a:pPr marL="285750" indent="-285750"/>
            <a:r>
              <a:rPr lang="en-GB" sz="2600" dirty="0"/>
              <a:t>Performance:</a:t>
            </a:r>
          </a:p>
          <a:p>
            <a:pPr marL="742950" lvl="1" indent="-285750"/>
            <a:r>
              <a:rPr lang="en-GB" sz="2600" dirty="0"/>
              <a:t>774 TFLOPS (FP8)</a:t>
            </a:r>
          </a:p>
          <a:p>
            <a:pPr marL="742950" lvl="1" indent="-285750"/>
            <a:r>
              <a:rPr lang="en-GB" sz="2600" dirty="0"/>
              <a:t>194 TFLOPS (FP16)</a:t>
            </a:r>
          </a:p>
          <a:p>
            <a:pPr marL="742950" lvl="1" indent="-285750"/>
            <a:r>
              <a:rPr lang="en-GB" sz="2600" dirty="0"/>
              <a:t>387 TFLOPS (BLOCKFP8)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3351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01E55-AB43-9717-50CD-7282BC85C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Scaling out rather than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16BB72-3985-88EA-A7A3-EB5E5970D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7934672" cy="2044824"/>
          </a:xfrm>
        </p:spPr>
        <p:txBody>
          <a:bodyPr>
            <a:normAutofit lnSpcReduction="10000"/>
          </a:bodyPr>
          <a:lstStyle/>
          <a:p>
            <a:r>
              <a:rPr lang="en-GB" dirty="0"/>
              <a:t>The </a:t>
            </a:r>
            <a:r>
              <a:rPr lang="en-GB" dirty="0" err="1"/>
              <a:t>Tenstorrent</a:t>
            </a:r>
            <a:r>
              <a:rPr lang="en-GB" dirty="0"/>
              <a:t> approach is to scale out a (fairly) simple initial compute unit across a chip and multiple chips</a:t>
            </a:r>
          </a:p>
          <a:p>
            <a:pPr lvl="1"/>
            <a:r>
              <a:rPr lang="en-GB" dirty="0"/>
              <a:t>This simple unit is known as a </a:t>
            </a:r>
            <a:r>
              <a:rPr lang="en-GB" dirty="0" err="1"/>
              <a:t>Tensix</a:t>
            </a:r>
            <a:r>
              <a:rPr lang="en-GB" dirty="0"/>
              <a:t> unit (more on this soon….)</a:t>
            </a:r>
          </a:p>
          <a:p>
            <a:pPr lvl="1"/>
            <a:r>
              <a:rPr lang="en-GB" dirty="0"/>
              <a:t>PCIe accelerator cards contain one or more chips, each with many </a:t>
            </a:r>
            <a:r>
              <a:rPr lang="en-GB" dirty="0" err="1"/>
              <a:t>Tensix</a:t>
            </a:r>
            <a:r>
              <a:rPr lang="en-GB" dirty="0"/>
              <a:t> units</a:t>
            </a:r>
          </a:p>
          <a:p>
            <a:pPr lvl="1"/>
            <a:endParaRPr lang="en-GB" dirty="0"/>
          </a:p>
        </p:txBody>
      </p:sp>
      <p:pic>
        <p:nvPicPr>
          <p:cNvPr id="2050" name="Picture 2" descr="Tenstorrent Engineers Talk Open-Sourced Bare-Metal Stack - EE Times">
            <a:extLst>
              <a:ext uri="{FF2B5EF4-FFF2-40B4-BE49-F238E27FC236}">
                <a16:creationId xmlns:a16="http://schemas.microsoft.com/office/drawing/2014/main" id="{EAF0222B-ABD8-8FDA-1540-5793D28408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00" r="3211" b="7778"/>
          <a:stretch/>
        </p:blipFill>
        <p:spPr bwMode="auto">
          <a:xfrm>
            <a:off x="348814" y="3696705"/>
            <a:ext cx="3082890" cy="2906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F601E13-F622-A920-1E80-F28D5335F3C6}"/>
              </a:ext>
            </a:extLst>
          </p:cNvPr>
          <p:cNvSpPr txBox="1">
            <a:spLocks/>
          </p:cNvSpPr>
          <p:nvPr/>
        </p:nvSpPr>
        <p:spPr>
          <a:xfrm>
            <a:off x="3604525" y="3568730"/>
            <a:ext cx="8252115" cy="30266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/>
          </a:p>
          <a:p>
            <a:r>
              <a:rPr lang="en-GB" dirty="0"/>
              <a:t>Cards then scale by being interconnected together</a:t>
            </a:r>
          </a:p>
          <a:p>
            <a:pPr lvl="1"/>
            <a:r>
              <a:rPr lang="en-GB" dirty="0"/>
              <a:t>These then all appear as a very large (virtual) chip</a:t>
            </a:r>
          </a:p>
          <a:p>
            <a:pPr lvl="1"/>
            <a:r>
              <a:rPr lang="en-GB" dirty="0"/>
              <a:t>Can do this yourself with the correct cables and connectors</a:t>
            </a:r>
          </a:p>
          <a:p>
            <a:pPr lvl="1"/>
            <a:r>
              <a:rPr lang="en-GB" dirty="0"/>
              <a:t>The Galaxy contains 32 Wormholes</a:t>
            </a:r>
          </a:p>
        </p:txBody>
      </p:sp>
      <p:pic>
        <p:nvPicPr>
          <p:cNvPr id="2052" name="Picture 4" descr="Tenstorrent、Wormhole を販売開始する - Vengineerの妄想">
            <a:extLst>
              <a:ext uri="{FF2B5EF4-FFF2-40B4-BE49-F238E27FC236}">
                <a16:creationId xmlns:a16="http://schemas.microsoft.com/office/drawing/2014/main" id="{C985354E-B467-541F-88ED-C40058BD07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6271" y="533399"/>
            <a:ext cx="3134351" cy="2916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6928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0AC10-408E-B936-6D61-964137DC2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single Wormhole chip….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A5381E2-1CBF-E7C6-E499-D1A771410D80}"/>
              </a:ext>
            </a:extLst>
          </p:cNvPr>
          <p:cNvGrpSpPr/>
          <p:nvPr/>
        </p:nvGrpSpPr>
        <p:grpSpPr>
          <a:xfrm>
            <a:off x="5807968" y="1481808"/>
            <a:ext cx="6676260" cy="5061568"/>
            <a:chOff x="2883192" y="1425550"/>
            <a:chExt cx="6676260" cy="506156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194E561-53B7-F497-3343-499A02F0CE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39816" y="2348880"/>
              <a:ext cx="3816424" cy="305313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8301924-3610-5B0B-74D3-324205028F56}"/>
                </a:ext>
              </a:extLst>
            </p:cNvPr>
            <p:cNvSpPr txBox="1"/>
            <p:nvPr/>
          </p:nvSpPr>
          <p:spPr>
            <a:xfrm>
              <a:off x="3673454" y="1448657"/>
              <a:ext cx="33123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/>
                <a:t>Tensix</a:t>
              </a:r>
              <a:r>
                <a:rPr lang="en-GB" dirty="0"/>
                <a:t> unit (up to 80 on a single chip)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58655E1-3C81-36FF-E182-53524EF672D1}"/>
                </a:ext>
              </a:extLst>
            </p:cNvPr>
            <p:cNvCxnSpPr>
              <a:cxnSpLocks/>
            </p:cNvCxnSpPr>
            <p:nvPr/>
          </p:nvCxnSpPr>
          <p:spPr>
            <a:xfrm>
              <a:off x="4958612" y="1934897"/>
              <a:ext cx="417308" cy="1027171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7147047-9274-6881-8B6D-BB2398B145F3}"/>
                </a:ext>
              </a:extLst>
            </p:cNvPr>
            <p:cNvSpPr txBox="1"/>
            <p:nvPr/>
          </p:nvSpPr>
          <p:spPr>
            <a:xfrm>
              <a:off x="8169866" y="1425550"/>
              <a:ext cx="13895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16x100 Gbps Ethernet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0D9EB27A-3B50-7E5A-849C-2042ECAAFE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74766" y="2348880"/>
              <a:ext cx="769167" cy="1075623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30B74D0-6E8E-9B11-CD42-654E86280644}"/>
                </a:ext>
              </a:extLst>
            </p:cNvPr>
            <p:cNvSpPr txBox="1"/>
            <p:nvPr/>
          </p:nvSpPr>
          <p:spPr>
            <a:xfrm>
              <a:off x="6744072" y="5840787"/>
              <a:ext cx="17281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Six channels of GDDR6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059BB12-CEEC-BDC2-EF99-3B8C0728D8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48128" y="5179558"/>
              <a:ext cx="0" cy="811857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B4D1D86-A51D-3760-7468-1735D0739BEB}"/>
                </a:ext>
              </a:extLst>
            </p:cNvPr>
            <p:cNvSpPr txBox="1"/>
            <p:nvPr/>
          </p:nvSpPr>
          <p:spPr>
            <a:xfrm>
              <a:off x="3108952" y="2945630"/>
              <a:ext cx="111484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16 lanes of PCIe Gen 4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E1FCD601-10D0-541C-CE08-F1D462989DE8}"/>
                </a:ext>
              </a:extLst>
            </p:cNvPr>
            <p:cNvCxnSpPr>
              <a:cxnSpLocks/>
            </p:cNvCxnSpPr>
            <p:nvPr/>
          </p:nvCxnSpPr>
          <p:spPr>
            <a:xfrm>
              <a:off x="4052123" y="3558818"/>
              <a:ext cx="713013" cy="445003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3607618-7CBE-DD07-226B-B0495A5EFA13}"/>
                </a:ext>
              </a:extLst>
            </p:cNvPr>
            <p:cNvSpPr txBox="1"/>
            <p:nvPr/>
          </p:nvSpPr>
          <p:spPr>
            <a:xfrm>
              <a:off x="2883192" y="4925127"/>
              <a:ext cx="16561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Chip management</a:t>
              </a: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EDB374AF-E67C-FE83-318C-9EB9C87CF4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11284" y="4837802"/>
              <a:ext cx="1053852" cy="410490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2EEF0ADB-A8AD-9D8F-D117-2ADB7FCDB4E6}"/>
              </a:ext>
            </a:extLst>
          </p:cNvPr>
          <p:cNvSpPr txBox="1"/>
          <p:nvPr/>
        </p:nvSpPr>
        <p:spPr>
          <a:xfrm>
            <a:off x="223057" y="1488199"/>
            <a:ext cx="533288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Runs at 1GHz, built on a 12 nm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Up to 24GB GDDR6 on the 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Draws up to 300 Watts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Performance: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466 TFLOPS (FP8)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131 TFLOPS (FP16)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800" dirty="0"/>
              <a:t>262 TFLOPS (BLOCKFP8)</a:t>
            </a:r>
          </a:p>
        </p:txBody>
      </p:sp>
    </p:spTree>
    <p:extLst>
      <p:ext uri="{BB962C8B-B14F-4D97-AF65-F5344CB8AC3E}">
        <p14:creationId xmlns:p14="http://schemas.microsoft.com/office/powerpoint/2010/main" val="1350003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0B031-A292-5112-C308-48D82AB93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</a:t>
            </a:r>
            <a:r>
              <a:rPr lang="en-GB" dirty="0" err="1"/>
              <a:t>Tensix</a:t>
            </a:r>
            <a:r>
              <a:rPr lang="en-GB" dirty="0"/>
              <a:t> unit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220576A1-2F73-22BA-56D9-C06972861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7608" y="1481800"/>
            <a:ext cx="7557616" cy="3073152"/>
          </a:xfrm>
          <a:prstGeom prst="rect">
            <a:avLst/>
          </a:prstGeom>
        </p:spPr>
      </p:pic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A84B6FCC-F2F5-3B63-DF6B-67FA330EB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368" y="4725144"/>
            <a:ext cx="11377264" cy="2016224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Each </a:t>
            </a:r>
            <a:r>
              <a:rPr lang="en-GB" dirty="0" err="1"/>
              <a:t>Tensix</a:t>
            </a:r>
            <a:r>
              <a:rPr lang="en-GB" dirty="0"/>
              <a:t> unit contains:</a:t>
            </a:r>
          </a:p>
          <a:p>
            <a:pPr lvl="1"/>
            <a:r>
              <a:rPr lang="en-GB" dirty="0"/>
              <a:t>Five “baby” RISC-V CPU cores</a:t>
            </a:r>
          </a:p>
          <a:p>
            <a:pPr lvl="2"/>
            <a:r>
              <a:rPr lang="en-GB" dirty="0"/>
              <a:t>Two of these are for data movement, three drive the compute side by driving the matrix and vector engine</a:t>
            </a:r>
          </a:p>
          <a:p>
            <a:pPr lvl="1"/>
            <a:r>
              <a:rPr lang="en-GB" dirty="0"/>
              <a:t>A matrix and vector engine (FPU)</a:t>
            </a:r>
          </a:p>
          <a:p>
            <a:pPr lvl="1"/>
            <a:r>
              <a:rPr lang="en-GB" dirty="0"/>
              <a:t>1.3MB of local fast SRAM (a bit like a cache)</a:t>
            </a:r>
          </a:p>
          <a:p>
            <a:pPr lvl="1"/>
            <a:r>
              <a:rPr lang="en-GB" dirty="0"/>
              <a:t>Two routers (one connected to each data mover core)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1969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3F265-BDEF-EF53-B627-D672B1632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Scaling 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93F6E-C2AF-1122-BB73-AC4EAC36E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2186362"/>
            <a:ext cx="4678892" cy="4290637"/>
          </a:xfrm>
        </p:spPr>
        <p:txBody>
          <a:bodyPr/>
          <a:lstStyle/>
          <a:p>
            <a:r>
              <a:rPr lang="en-GB" dirty="0"/>
              <a:t>The Wormhole n300 we are using in the tutorial today has two of these chips on the board</a:t>
            </a:r>
          </a:p>
          <a:p>
            <a:pPr lvl="1"/>
            <a:r>
              <a:rPr lang="en-GB" dirty="0"/>
              <a:t>Each has 64 </a:t>
            </a:r>
            <a:r>
              <a:rPr lang="en-GB" dirty="0" err="1"/>
              <a:t>Tensix</a:t>
            </a:r>
            <a:r>
              <a:rPr lang="en-GB" dirty="0"/>
              <a:t> cores and each is connected to 12GB of DDR6 (so 24GB DDR6 in total)</a:t>
            </a:r>
          </a:p>
          <a:p>
            <a:pPr lvl="1"/>
            <a:endParaRPr lang="en-GB" dirty="0"/>
          </a:p>
          <a:p>
            <a:r>
              <a:rPr lang="en-GB" dirty="0"/>
              <a:t>Two QSFP-DD 200G links that enable networking of cards</a:t>
            </a:r>
          </a:p>
          <a:p>
            <a:endParaRPr lang="en-GB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32A720B-5A23-567B-20CD-CF3B9E76E0E0}"/>
              </a:ext>
            </a:extLst>
          </p:cNvPr>
          <p:cNvGrpSpPr/>
          <p:nvPr/>
        </p:nvGrpSpPr>
        <p:grpSpPr>
          <a:xfrm>
            <a:off x="5375920" y="1263033"/>
            <a:ext cx="6676260" cy="5061568"/>
            <a:chOff x="2883192" y="1425550"/>
            <a:chExt cx="6676260" cy="506156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BAC1624-7234-F716-869A-05766577CE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39816" y="2348880"/>
              <a:ext cx="3816424" cy="3053139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DD3F448-853A-CC3A-6959-902483EA9590}"/>
                </a:ext>
              </a:extLst>
            </p:cNvPr>
            <p:cNvSpPr txBox="1"/>
            <p:nvPr/>
          </p:nvSpPr>
          <p:spPr>
            <a:xfrm>
              <a:off x="3673454" y="1448657"/>
              <a:ext cx="33123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err="1"/>
                <a:t>Tensix</a:t>
              </a:r>
              <a:r>
                <a:rPr lang="en-GB" dirty="0"/>
                <a:t> unit (up to 80 on a single chip)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2687A32F-6B8F-A6D0-028E-56D1A6A9BA35}"/>
                </a:ext>
              </a:extLst>
            </p:cNvPr>
            <p:cNvCxnSpPr>
              <a:cxnSpLocks/>
            </p:cNvCxnSpPr>
            <p:nvPr/>
          </p:nvCxnSpPr>
          <p:spPr>
            <a:xfrm>
              <a:off x="4958612" y="1934897"/>
              <a:ext cx="417308" cy="1027171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05D62F5-A369-7737-7334-9CD66811C63F}"/>
                </a:ext>
              </a:extLst>
            </p:cNvPr>
            <p:cNvSpPr txBox="1"/>
            <p:nvPr/>
          </p:nvSpPr>
          <p:spPr>
            <a:xfrm>
              <a:off x="8169866" y="1425550"/>
              <a:ext cx="138958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16x100 Gbps Ethernet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7713DE1D-DE86-FDB5-2670-45641026C8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874766" y="2348880"/>
              <a:ext cx="769167" cy="1075623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4DA2C0A-676B-C519-FCC4-78BC0389D000}"/>
                </a:ext>
              </a:extLst>
            </p:cNvPr>
            <p:cNvSpPr txBox="1"/>
            <p:nvPr/>
          </p:nvSpPr>
          <p:spPr>
            <a:xfrm>
              <a:off x="6744072" y="5840787"/>
              <a:ext cx="17281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Six channels of GDDR6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87867ED1-31A9-E24F-94B8-DE6D25B712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48128" y="5179558"/>
              <a:ext cx="0" cy="811857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20B0F24-F03C-7720-9764-ACE0CEA8603E}"/>
                </a:ext>
              </a:extLst>
            </p:cNvPr>
            <p:cNvSpPr txBox="1"/>
            <p:nvPr/>
          </p:nvSpPr>
          <p:spPr>
            <a:xfrm>
              <a:off x="3108952" y="2945630"/>
              <a:ext cx="111484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16 lanes of PCIe Gen 4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00694548-E350-2BEA-23EE-449982FADCB3}"/>
                </a:ext>
              </a:extLst>
            </p:cNvPr>
            <p:cNvCxnSpPr>
              <a:cxnSpLocks/>
            </p:cNvCxnSpPr>
            <p:nvPr/>
          </p:nvCxnSpPr>
          <p:spPr>
            <a:xfrm>
              <a:off x="4052123" y="3558818"/>
              <a:ext cx="713013" cy="445003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2E1CA8F-B291-040D-295F-42192729C5D4}"/>
                </a:ext>
              </a:extLst>
            </p:cNvPr>
            <p:cNvSpPr txBox="1"/>
            <p:nvPr/>
          </p:nvSpPr>
          <p:spPr>
            <a:xfrm>
              <a:off x="2883192" y="4925127"/>
              <a:ext cx="16561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Chip management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FD291A63-E9B8-CBB6-ADC6-49A6FA0FE6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11284" y="4837802"/>
              <a:ext cx="1053852" cy="410490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36597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84AA8-2C5A-1F77-4238-EE9337595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RISC-V anyway?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997B4-2F10-10B5-3E4B-A7E0FC4748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7574260" cy="2332856"/>
          </a:xfrm>
        </p:spPr>
        <p:txBody>
          <a:bodyPr/>
          <a:lstStyle/>
          <a:p>
            <a:r>
              <a:rPr lang="en-GB" dirty="0"/>
              <a:t>Started out by Berkley in 2012</a:t>
            </a:r>
          </a:p>
          <a:p>
            <a:r>
              <a:rPr lang="en-GB" dirty="0"/>
              <a:t>An open Instruction Set Architecture (ISA) which is overseen by RISC-V International</a:t>
            </a:r>
          </a:p>
          <a:p>
            <a:pPr lvl="1"/>
            <a:r>
              <a:rPr lang="en-GB" dirty="0"/>
              <a:t>Standardisation activities driven by expert members</a:t>
            </a:r>
          </a:p>
          <a:p>
            <a:pPr lvl="1"/>
            <a:r>
              <a:rPr lang="en-GB" dirty="0"/>
              <a:t>Numerous areas of focus ranging from HPC &amp; ML to the data centre to embedded computing</a:t>
            </a:r>
          </a:p>
        </p:txBody>
      </p:sp>
      <p:pic>
        <p:nvPicPr>
          <p:cNvPr id="1026" name="Picture 2" descr="programming - What is the role of ISA (Instruction Set Architecture) in the  comp arch abstraction stack. - Electrical Engineering Stack Exchange">
            <a:extLst>
              <a:ext uri="{FF2B5EF4-FFF2-40B4-BE49-F238E27FC236}">
                <a16:creationId xmlns:a16="http://schemas.microsoft.com/office/drawing/2014/main" id="{864087E5-3CD8-1391-551F-C6183DCE22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3860" y="533399"/>
            <a:ext cx="4008140" cy="2971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C122BCD-12FB-8C2F-EC26-E61C513915F2}"/>
              </a:ext>
            </a:extLst>
          </p:cNvPr>
          <p:cNvSpPr txBox="1">
            <a:spLocks/>
          </p:cNvSpPr>
          <p:nvPr/>
        </p:nvSpPr>
        <p:spPr>
          <a:xfrm>
            <a:off x="4279776" y="3968317"/>
            <a:ext cx="7740004" cy="23328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dk1"/>
              </a:buClr>
              <a:buSzPts val="1100"/>
            </a:pPr>
            <a:r>
              <a:rPr lang="en-GB" sz="2400" dirty="0">
                <a:latin typeface="Arial"/>
                <a:ea typeface="Arial"/>
                <a:cs typeface="Arial"/>
                <a:sym typeface="Arial"/>
              </a:rPr>
              <a:t>RISC-V is an Open Standard Instruction Set Architecture (ISA)</a:t>
            </a:r>
            <a:endParaRPr lang="en-GB" b="1" dirty="0">
              <a:latin typeface="Arial"/>
              <a:ea typeface="Arial"/>
              <a:cs typeface="Arial"/>
              <a:sym typeface="Arial"/>
            </a:endParaRPr>
          </a:p>
          <a:p>
            <a:pPr lvl="1"/>
            <a:r>
              <a:rPr lang="en-GB" dirty="0">
                <a:latin typeface="Arial"/>
                <a:ea typeface="Arial"/>
                <a:cs typeface="Arial"/>
                <a:sym typeface="Arial"/>
              </a:rPr>
              <a:t>Software uses the ISA to tell the hardware what to do.</a:t>
            </a:r>
          </a:p>
          <a:p>
            <a:pPr lvl="1"/>
            <a:r>
              <a:rPr lang="en-GB" dirty="0">
                <a:latin typeface="Arial"/>
                <a:ea typeface="Arial"/>
                <a:cs typeface="Arial"/>
                <a:sym typeface="Arial"/>
              </a:rPr>
              <a:t>At the base level, the RISC-V ISA and extensions ratified by RISC-V International are royalty free and open base building blocks for anyone to build their own solutions and services on</a:t>
            </a:r>
            <a:endParaRPr lang="en-GB" dirty="0"/>
          </a:p>
        </p:txBody>
      </p:sp>
      <p:pic>
        <p:nvPicPr>
          <p:cNvPr id="4" name="Picture 2" descr="Siemens streamlines, secures embedded RISC-V development wit | Siemens  Software">
            <a:extLst>
              <a:ext uri="{FF2B5EF4-FFF2-40B4-BE49-F238E27FC236}">
                <a16:creationId xmlns:a16="http://schemas.microsoft.com/office/drawing/2014/main" id="{739292F9-DAA9-53EC-4AFB-6D1EFC719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220" y="4037332"/>
            <a:ext cx="4205823" cy="2657635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8711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0F8F1-E581-5852-A068-F1A828A58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 for HPC?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D3849-5788-408F-2D02-7635CF629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661" y="1686352"/>
            <a:ext cx="5376935" cy="2304256"/>
          </a:xfrm>
        </p:spPr>
        <p:txBody>
          <a:bodyPr/>
          <a:lstStyle/>
          <a:p>
            <a:r>
              <a:rPr lang="en-GB" dirty="0"/>
              <a:t>Modularity and freedom to design bespoke hardware such as the </a:t>
            </a:r>
            <a:r>
              <a:rPr lang="en-GB" dirty="0" err="1"/>
              <a:t>Tensix</a:t>
            </a:r>
            <a:r>
              <a:rPr lang="en-GB" dirty="0"/>
              <a:t> is the key advantage</a:t>
            </a:r>
          </a:p>
          <a:p>
            <a:r>
              <a:rPr lang="en-GB" dirty="0"/>
              <a:t>Especially as we see an increased focus on energy efficiency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3680F92-BABA-49D0-FD2E-46F8AE6702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0334" y="1176966"/>
            <a:ext cx="6544005" cy="2392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F4C3DFE-5894-61F6-5139-416D01F29463}"/>
              </a:ext>
            </a:extLst>
          </p:cNvPr>
          <p:cNvSpPr txBox="1">
            <a:spLocks/>
          </p:cNvSpPr>
          <p:nvPr/>
        </p:nvSpPr>
        <p:spPr>
          <a:xfrm>
            <a:off x="3747341" y="3990608"/>
            <a:ext cx="8196998" cy="2538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We will be running on the EPCC RISC-V testbed throughout this tutorial</a:t>
            </a:r>
          </a:p>
          <a:p>
            <a:pPr lvl="1"/>
            <a:r>
              <a:rPr lang="en-GB" dirty="0"/>
              <a:t>Provides free access to RISC-V so people can experiment with their workloads for HPC</a:t>
            </a:r>
          </a:p>
          <a:p>
            <a:pPr lvl="1"/>
            <a:r>
              <a:rPr lang="en-GB" dirty="0"/>
              <a:t>Is one of three officially sanctioned RISC-V labs by the standards body</a:t>
            </a:r>
          </a:p>
          <a:p>
            <a:pPr lvl="1"/>
            <a:r>
              <a:rPr lang="en-GB" dirty="0"/>
              <a:t>Contains </a:t>
            </a:r>
            <a:r>
              <a:rPr lang="en-GB" dirty="0" err="1"/>
              <a:t>Tenstorrent</a:t>
            </a:r>
            <a:r>
              <a:rPr lang="en-GB" dirty="0"/>
              <a:t> Wormhole accelerators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E02AFC-9680-5C91-34D6-3FAF272A5B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5" t="3062" r="5135" b="4324"/>
          <a:stretch>
            <a:fillRect/>
          </a:stretch>
        </p:blipFill>
        <p:spPr bwMode="auto">
          <a:xfrm>
            <a:off x="119336" y="4066014"/>
            <a:ext cx="3449775" cy="2670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454115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D760D8C-C3BC-E100-06C1-D5783C180B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6524" y="1891240"/>
            <a:ext cx="5205476" cy="20912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603348-948A-50B5-7EBF-9C8003C17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RISC-V CPU cores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E444A-A9A4-7165-396B-D851F80FC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6998568" cy="3052936"/>
          </a:xfrm>
        </p:spPr>
        <p:txBody>
          <a:bodyPr/>
          <a:lstStyle/>
          <a:p>
            <a:r>
              <a:rPr lang="en-GB" dirty="0"/>
              <a:t>The five “baby” CPU cores are very simple (32-bit RISC-V with Integer support) </a:t>
            </a:r>
          </a:p>
          <a:p>
            <a:pPr lvl="1"/>
            <a:r>
              <a:rPr lang="en-GB" dirty="0"/>
              <a:t>Two data movers one to get data from external DDR (or another </a:t>
            </a:r>
            <a:r>
              <a:rPr lang="en-GB" dirty="0" err="1"/>
              <a:t>Tensix</a:t>
            </a:r>
            <a:r>
              <a:rPr lang="en-GB" dirty="0"/>
              <a:t> unit) in, and one to write results to DDR or another </a:t>
            </a:r>
            <a:r>
              <a:rPr lang="en-GB" dirty="0" err="1"/>
              <a:t>Tensix</a:t>
            </a:r>
            <a:endParaRPr lang="en-GB" dirty="0"/>
          </a:p>
          <a:p>
            <a:pPr lvl="1"/>
            <a:r>
              <a:rPr lang="en-GB" dirty="0"/>
              <a:t>Three compute cores that interact with the FPU</a:t>
            </a:r>
          </a:p>
          <a:p>
            <a:pPr lvl="2"/>
            <a:r>
              <a:rPr lang="en-GB" dirty="0"/>
              <a:t>One packs data into registers of the FPU, one controls the FPU compute, and the third unpacks from FPU result registers to SRAM.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ADF00EA-180B-81A7-2227-141C73E824D2}"/>
              </a:ext>
            </a:extLst>
          </p:cNvPr>
          <p:cNvSpPr txBox="1">
            <a:spLocks/>
          </p:cNvSpPr>
          <p:nvPr/>
        </p:nvSpPr>
        <p:spPr>
          <a:xfrm>
            <a:off x="604664" y="4797085"/>
            <a:ext cx="11107960" cy="18002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RISC-V cores communicate with each other via Circular Buffers (CBs)</a:t>
            </a:r>
          </a:p>
          <a:p>
            <a:pPr lvl="1"/>
            <a:r>
              <a:rPr lang="en-GB" dirty="0"/>
              <a:t>CBs contain pages of memory, each is a configurable size and follows a producer-consumer approach. </a:t>
            </a:r>
          </a:p>
          <a:p>
            <a:pPr lvl="2"/>
            <a:r>
              <a:rPr lang="en-GB" dirty="0"/>
              <a:t>Producers will wait until there is a free page, fill this and push to make it available</a:t>
            </a:r>
          </a:p>
          <a:p>
            <a:pPr lvl="2"/>
            <a:r>
              <a:rPr lang="en-GB" dirty="0"/>
              <a:t>Consumers will block for a page to pushed and made available, read the data and then pop it</a:t>
            </a:r>
          </a:p>
        </p:txBody>
      </p:sp>
    </p:spTree>
    <p:extLst>
      <p:ext uri="{BB962C8B-B14F-4D97-AF65-F5344CB8AC3E}">
        <p14:creationId xmlns:p14="http://schemas.microsoft.com/office/powerpoint/2010/main" val="849574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717D7-0FBE-542C-C7D4-0EAA8A3DB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RISC-V cores in more detail….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C93197-9356-C1FF-BFE3-00355C54FA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" y="1495425"/>
            <a:ext cx="11925300" cy="386715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8B68B68-8379-F9A7-238A-AF3B04E88B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520" y="5558730"/>
            <a:ext cx="11126960" cy="1268760"/>
          </a:xfrm>
        </p:spPr>
        <p:txBody>
          <a:bodyPr>
            <a:normAutofit/>
          </a:bodyPr>
          <a:lstStyle/>
          <a:p>
            <a:r>
              <a:rPr lang="en-GB" dirty="0"/>
              <a:t>Each core has some associated SRAM as a local memory for data (and instructions for NC)</a:t>
            </a:r>
          </a:p>
          <a:p>
            <a:r>
              <a:rPr lang="en-GB" dirty="0"/>
              <a:t>More details on the </a:t>
            </a:r>
            <a:r>
              <a:rPr lang="en-GB" dirty="0" err="1"/>
              <a:t>Tensix</a:t>
            </a:r>
            <a:r>
              <a:rPr lang="en-GB" dirty="0"/>
              <a:t> instructions and the compute later on….</a:t>
            </a:r>
          </a:p>
        </p:txBody>
      </p:sp>
    </p:spTree>
    <p:extLst>
      <p:ext uri="{BB962C8B-B14F-4D97-AF65-F5344CB8AC3E}">
        <p14:creationId xmlns:p14="http://schemas.microsoft.com/office/powerpoint/2010/main" val="17308740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pcc_gre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931</Words>
  <Application>Microsoft Office PowerPoint</Application>
  <PresentationFormat>Widescreen</PresentationFormat>
  <Paragraphs>127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epcc_grey</vt:lpstr>
      <vt:lpstr>An overview of the Tenstorrent architecture</vt:lpstr>
      <vt:lpstr>Scaling out rather than up</vt:lpstr>
      <vt:lpstr>A single Wormhole chip….</vt:lpstr>
      <vt:lpstr>A Tensix unit</vt:lpstr>
      <vt:lpstr>Scaling out</vt:lpstr>
      <vt:lpstr>What is RISC-V anyway?</vt:lpstr>
      <vt:lpstr>Why for HPC?</vt:lpstr>
      <vt:lpstr>RISC-V CPU cores</vt:lpstr>
      <vt:lpstr>The RISC-V cores in more detail….</vt:lpstr>
      <vt:lpstr>Programmer’s perspective</vt:lpstr>
      <vt:lpstr>Programmer’s perspective</vt:lpstr>
      <vt:lpstr>TT-Metalium SDK</vt:lpstr>
      <vt:lpstr>Blackhole: Beyond the Wormhole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2017-01-17T08:58:04Z</dcterms:created>
  <dcterms:modified xsi:type="dcterms:W3CDTF">2025-09-01T18:00:34Z</dcterms:modified>
</cp:coreProperties>
</file>

<file path=docProps/thumbnail.jpeg>
</file>